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95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2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1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2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4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6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73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6D6BD-B8C9-4B76-A35E-318E3926D5E0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125E6-7ADF-4601-A64E-709BCEF0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0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4285" y="174172"/>
            <a:ext cx="329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EXCEL BASIC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3777932" y="1110735"/>
            <a:ext cx="4219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err="1" smtClean="0">
                <a:effectLst/>
                <a:latin typeface="Roboto"/>
              </a:rPr>
              <a:t>Bài</a:t>
            </a:r>
            <a:r>
              <a:rPr lang="en-US" sz="2400" b="0" i="0" dirty="0" smtClean="0">
                <a:effectLst/>
                <a:latin typeface="Roboto"/>
              </a:rPr>
              <a:t> 01 </a:t>
            </a:r>
            <a:r>
              <a:rPr lang="en-US" sz="2400" b="0" i="0" dirty="0" err="1" smtClean="0">
                <a:effectLst/>
                <a:latin typeface="Roboto"/>
              </a:rPr>
              <a:t>Các</a:t>
            </a:r>
            <a:r>
              <a:rPr lang="en-US" sz="2400" b="0" i="0" dirty="0" smtClean="0">
                <a:effectLst/>
                <a:latin typeface="Roboto"/>
              </a:rPr>
              <a:t> </a:t>
            </a:r>
            <a:r>
              <a:rPr lang="en-US" sz="2400" b="0" i="0" dirty="0" err="1" smtClean="0">
                <a:effectLst/>
                <a:latin typeface="Roboto"/>
              </a:rPr>
              <a:t>thao</a:t>
            </a:r>
            <a:r>
              <a:rPr lang="en-US" sz="2400" b="0" i="0" dirty="0" smtClean="0">
                <a:effectLst/>
                <a:latin typeface="Roboto"/>
              </a:rPr>
              <a:t> </a:t>
            </a:r>
            <a:r>
              <a:rPr lang="en-US" sz="2400" b="0" i="0" dirty="0" err="1" smtClean="0">
                <a:effectLst/>
                <a:latin typeface="Roboto"/>
              </a:rPr>
              <a:t>tác</a:t>
            </a:r>
            <a:r>
              <a:rPr lang="en-US" sz="2400" b="0" i="0" dirty="0" smtClean="0">
                <a:effectLst/>
                <a:latin typeface="Roboto"/>
              </a:rPr>
              <a:t> </a:t>
            </a:r>
            <a:r>
              <a:rPr lang="en-US" sz="2400" b="0" i="0" dirty="0" err="1" smtClean="0">
                <a:effectLst/>
                <a:latin typeface="Roboto"/>
              </a:rPr>
              <a:t>với</a:t>
            </a:r>
            <a:r>
              <a:rPr lang="en-US" sz="2400" b="0" i="0" dirty="0" smtClean="0">
                <a:effectLst/>
                <a:latin typeface="Roboto"/>
              </a:rPr>
              <a:t> Excel</a:t>
            </a:r>
            <a:endParaRPr lang="en-US" sz="2400" b="0" i="0" dirty="0">
              <a:effectLst/>
              <a:latin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70" y="1677966"/>
            <a:ext cx="8345065" cy="50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1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67" y="208781"/>
            <a:ext cx="8707065" cy="320084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14992" y="4119154"/>
            <a:ext cx="3248299" cy="1802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Ctrl+Shift</a:t>
            </a:r>
            <a:endParaRPr lang="en-US" dirty="0" smtClean="0"/>
          </a:p>
          <a:p>
            <a:pPr algn="ctr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thả</a:t>
            </a:r>
            <a:r>
              <a:rPr lang="en-US" dirty="0" smtClean="0"/>
              <a:t> ctrl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hang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043748" y="4119153"/>
            <a:ext cx="3248299" cy="1802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Shift</a:t>
            </a:r>
          </a:p>
          <a:p>
            <a:pPr algn="ctr"/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7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41" y="489723"/>
            <a:ext cx="7944959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0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0991" y="231168"/>
            <a:ext cx="99790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600" b="0" i="0" dirty="0" smtClean="0">
                <a:effectLst/>
                <a:latin typeface="Roboto"/>
              </a:rPr>
              <a:t>Bài 02 Hướng dẫn nhập liệu và tìm hiểu các thẻ</a:t>
            </a:r>
            <a:endParaRPr lang="en-US" sz="3600" b="0" i="0" dirty="0" smtClean="0">
              <a:effectLst/>
              <a:latin typeface="Roboto"/>
            </a:endParaRPr>
          </a:p>
          <a:p>
            <a:endParaRPr lang="vi-VN" sz="36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0" y="2514738"/>
            <a:ext cx="9354856" cy="3238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5686" y="1314409"/>
            <a:ext cx="4356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Làm</a:t>
            </a:r>
            <a:r>
              <a:rPr lang="en-US" sz="3200" dirty="0" smtClean="0"/>
              <a:t> </a:t>
            </a:r>
            <a:r>
              <a:rPr lang="en-US" sz="3200" dirty="0" err="1" smtClean="0"/>
              <a:t>thời</a:t>
            </a:r>
            <a:r>
              <a:rPr lang="en-US" sz="3200" dirty="0" smtClean="0"/>
              <a:t> </a:t>
            </a:r>
            <a:r>
              <a:rPr lang="en-US" sz="3200" dirty="0" err="1" smtClean="0"/>
              <a:t>khóa</a:t>
            </a:r>
            <a:r>
              <a:rPr lang="en-US" sz="3200" dirty="0" smtClean="0"/>
              <a:t> </a:t>
            </a:r>
            <a:r>
              <a:rPr lang="en-US" sz="3200" dirty="0" err="1" smtClean="0"/>
              <a:t>biểu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548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10" y="877499"/>
            <a:ext cx="5515745" cy="1114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2855" y="2218398"/>
            <a:ext cx="361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chuột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 err="1" smtClean="0"/>
              <a:t>chuột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sang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02" y="1216449"/>
            <a:ext cx="6077798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670" y="3266064"/>
            <a:ext cx="5973009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1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62" y="775063"/>
            <a:ext cx="5157132" cy="36295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86022" y="142486"/>
            <a:ext cx="733178" cy="632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237" y="979620"/>
            <a:ext cx="1676634" cy="109552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272868" y="212153"/>
            <a:ext cx="733178" cy="632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615" y="1084410"/>
            <a:ext cx="1829055" cy="9907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255554" y="277467"/>
            <a:ext cx="733178" cy="632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2591" y="4826380"/>
            <a:ext cx="147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Gộp</a:t>
            </a:r>
            <a:r>
              <a:rPr lang="en-US" sz="3600" dirty="0" smtClean="0"/>
              <a:t> ô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583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3987" cy="4486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87" y="-1"/>
            <a:ext cx="5287113" cy="4486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864" y="3909597"/>
            <a:ext cx="4344006" cy="29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3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38" y="273014"/>
            <a:ext cx="8125959" cy="3124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38" y="3913525"/>
            <a:ext cx="8364117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66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9" y="167936"/>
            <a:ext cx="9450119" cy="3543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74" y="4420444"/>
            <a:ext cx="10755226" cy="155279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0" y="4420444"/>
            <a:ext cx="1436774" cy="155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THẺ HOME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64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9218" y="361798"/>
            <a:ext cx="8818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 err="1" smtClean="0">
                <a:effectLst/>
                <a:latin typeface="Roboto"/>
              </a:rPr>
              <a:t>Bài</a:t>
            </a:r>
            <a:r>
              <a:rPr lang="en-US" sz="3200" b="0" i="0" dirty="0" smtClean="0">
                <a:effectLst/>
                <a:latin typeface="Roboto"/>
              </a:rPr>
              <a:t> 03 </a:t>
            </a:r>
            <a:r>
              <a:rPr lang="en-US" sz="3200" b="0" i="0" dirty="0" err="1" smtClean="0">
                <a:effectLst/>
                <a:latin typeface="Roboto"/>
              </a:rPr>
              <a:t>Các</a:t>
            </a:r>
            <a:r>
              <a:rPr lang="en-US" sz="3200" b="0" i="0" dirty="0" smtClean="0">
                <a:effectLst/>
                <a:latin typeface="Roboto"/>
              </a:rPr>
              <a:t> </a:t>
            </a:r>
            <a:r>
              <a:rPr lang="en-US" sz="3200" b="0" i="0" dirty="0" err="1" smtClean="0">
                <a:effectLst/>
                <a:latin typeface="Roboto"/>
              </a:rPr>
              <a:t>hàm</a:t>
            </a:r>
            <a:r>
              <a:rPr lang="en-US" sz="3200" b="0" i="0" dirty="0" smtClean="0">
                <a:effectLst/>
                <a:latin typeface="Roboto"/>
              </a:rPr>
              <a:t> </a:t>
            </a:r>
            <a:r>
              <a:rPr lang="en-US" sz="3200" b="0" i="0" dirty="0" err="1" smtClean="0">
                <a:effectLst/>
                <a:latin typeface="Roboto"/>
              </a:rPr>
              <a:t>tính</a:t>
            </a:r>
            <a:r>
              <a:rPr lang="en-US" sz="3200" b="0" i="0" dirty="0" smtClean="0">
                <a:effectLst/>
                <a:latin typeface="Roboto"/>
              </a:rPr>
              <a:t> </a:t>
            </a:r>
            <a:r>
              <a:rPr lang="en-US" sz="3200" b="0" i="0" dirty="0" err="1" smtClean="0">
                <a:effectLst/>
                <a:latin typeface="Roboto"/>
              </a:rPr>
              <a:t>tổng</a:t>
            </a:r>
            <a:r>
              <a:rPr lang="en-US" sz="3200" b="0" i="0" dirty="0" smtClean="0">
                <a:effectLst/>
                <a:latin typeface="Roboto"/>
              </a:rPr>
              <a:t> SUM SUMIF SUMIFs</a:t>
            </a:r>
            <a:endParaRPr lang="en-US" sz="32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39" y="1437163"/>
            <a:ext cx="9211961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45" y="104503"/>
            <a:ext cx="8116433" cy="556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85" y="5667879"/>
            <a:ext cx="357237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2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61" y="638603"/>
            <a:ext cx="8392696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58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560" y="346716"/>
            <a:ext cx="2657846" cy="189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14" y="3046715"/>
            <a:ext cx="9488224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6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3072" y="466300"/>
            <a:ext cx="9546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 err="1" smtClean="0">
                <a:effectLst/>
                <a:latin typeface="Roboto"/>
              </a:rPr>
              <a:t>Bài</a:t>
            </a:r>
            <a:r>
              <a:rPr lang="en-US" sz="3200" b="0" i="0" dirty="0" smtClean="0">
                <a:effectLst/>
                <a:latin typeface="Roboto"/>
              </a:rPr>
              <a:t> 04 </a:t>
            </a:r>
            <a:r>
              <a:rPr lang="en-US" sz="3200" b="0" i="0" dirty="0" err="1" smtClean="0">
                <a:effectLst/>
                <a:latin typeface="Roboto"/>
              </a:rPr>
              <a:t>Các</a:t>
            </a:r>
            <a:r>
              <a:rPr lang="en-US" sz="3200" b="0" i="0" dirty="0" smtClean="0">
                <a:effectLst/>
                <a:latin typeface="Roboto"/>
              </a:rPr>
              <a:t> </a:t>
            </a:r>
            <a:r>
              <a:rPr lang="en-US" sz="3200" b="0" i="0" dirty="0" err="1" smtClean="0">
                <a:effectLst/>
                <a:latin typeface="Roboto"/>
              </a:rPr>
              <a:t>hàm</a:t>
            </a:r>
            <a:r>
              <a:rPr lang="en-US" sz="3200" b="0" i="0" dirty="0" smtClean="0">
                <a:effectLst/>
                <a:latin typeface="Roboto"/>
              </a:rPr>
              <a:t> ĐẾM (Count, </a:t>
            </a:r>
            <a:r>
              <a:rPr lang="en-US" sz="3200" b="0" i="0" dirty="0" err="1" smtClean="0">
                <a:effectLst/>
                <a:latin typeface="Roboto"/>
              </a:rPr>
              <a:t>CountA</a:t>
            </a:r>
            <a:r>
              <a:rPr lang="en-US" sz="3200" b="0" i="0" dirty="0" smtClean="0">
                <a:effectLst/>
                <a:latin typeface="Roboto"/>
              </a:rPr>
              <a:t>, </a:t>
            </a:r>
            <a:r>
              <a:rPr lang="en-US" sz="3200" b="0" i="0" dirty="0" err="1" smtClean="0">
                <a:effectLst/>
                <a:latin typeface="Roboto"/>
              </a:rPr>
              <a:t>CountIFs</a:t>
            </a:r>
            <a:r>
              <a:rPr lang="en-US" sz="3200" b="0" i="0" dirty="0" smtClean="0">
                <a:effectLst/>
                <a:latin typeface="Roboto"/>
              </a:rPr>
              <a:t>,...)</a:t>
            </a:r>
            <a:endParaRPr lang="en-US" sz="32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07" y="1249006"/>
            <a:ext cx="8068801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6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1" y="898411"/>
            <a:ext cx="9783540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2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9749" y="318254"/>
            <a:ext cx="4557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 err="1" smtClean="0">
                <a:effectLst/>
                <a:latin typeface="Roboto"/>
              </a:rPr>
              <a:t>Bài</a:t>
            </a:r>
            <a:r>
              <a:rPr lang="en-US" sz="3200" b="0" i="0" dirty="0" smtClean="0">
                <a:effectLst/>
                <a:latin typeface="Roboto"/>
              </a:rPr>
              <a:t> 05 </a:t>
            </a:r>
            <a:r>
              <a:rPr lang="en-US" sz="3200" b="0" i="0" dirty="0" err="1" smtClean="0">
                <a:effectLst/>
                <a:latin typeface="Roboto"/>
              </a:rPr>
              <a:t>Hàm</a:t>
            </a:r>
            <a:r>
              <a:rPr lang="en-US" sz="3200" b="0" i="0" dirty="0" smtClean="0">
                <a:effectLst/>
                <a:latin typeface="Roboto"/>
              </a:rPr>
              <a:t> </a:t>
            </a:r>
            <a:r>
              <a:rPr lang="en-US" sz="3200" b="0" i="0" dirty="0" err="1" smtClean="0">
                <a:effectLst/>
                <a:latin typeface="Roboto"/>
              </a:rPr>
              <a:t>điều</a:t>
            </a:r>
            <a:r>
              <a:rPr lang="en-US" sz="3200" b="0" i="0" dirty="0" smtClean="0">
                <a:effectLst/>
                <a:latin typeface="Roboto"/>
              </a:rPr>
              <a:t> </a:t>
            </a:r>
            <a:r>
              <a:rPr lang="en-US" sz="3200" b="0" i="0" dirty="0" err="1" smtClean="0">
                <a:effectLst/>
                <a:latin typeface="Roboto"/>
              </a:rPr>
              <a:t>kiện</a:t>
            </a:r>
            <a:r>
              <a:rPr lang="en-US" sz="3200" b="0" i="0" dirty="0" smtClean="0">
                <a:effectLst/>
                <a:latin typeface="Roboto"/>
              </a:rPr>
              <a:t> IF</a:t>
            </a:r>
            <a:endParaRPr lang="en-US" sz="32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01" y="1510449"/>
            <a:ext cx="904048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2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78" y="915440"/>
            <a:ext cx="9431066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19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81" y="1101719"/>
            <a:ext cx="6773220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53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0320" y="0"/>
            <a:ext cx="7346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Roboto"/>
              </a:rPr>
              <a:t> </a:t>
            </a:r>
            <a:r>
              <a:rPr lang="en-US" sz="3600" b="0" i="0" dirty="0" err="1" smtClean="0">
                <a:effectLst/>
                <a:latin typeface="Roboto"/>
              </a:rPr>
              <a:t>Bài</a:t>
            </a:r>
            <a:r>
              <a:rPr lang="en-US" sz="3600" b="0" i="0" dirty="0" smtClean="0">
                <a:effectLst/>
                <a:latin typeface="Roboto"/>
              </a:rPr>
              <a:t> 06 </a:t>
            </a:r>
            <a:r>
              <a:rPr lang="en-US" sz="3600" b="0" i="0" dirty="0" err="1" smtClean="0">
                <a:effectLst/>
                <a:latin typeface="Roboto"/>
              </a:rPr>
              <a:t>Toàn</a:t>
            </a:r>
            <a:r>
              <a:rPr lang="en-US" sz="3600" b="0" i="0" dirty="0" smtClean="0">
                <a:effectLst/>
                <a:latin typeface="Roboto"/>
              </a:rPr>
              <a:t> </a:t>
            </a:r>
            <a:r>
              <a:rPr lang="en-US" sz="3600" b="0" i="0" dirty="0" err="1" smtClean="0">
                <a:effectLst/>
                <a:latin typeface="Roboto"/>
              </a:rPr>
              <a:t>bộ</a:t>
            </a:r>
            <a:r>
              <a:rPr lang="en-US" sz="3600" b="0" i="0" dirty="0" smtClean="0">
                <a:effectLst/>
                <a:latin typeface="Roboto"/>
              </a:rPr>
              <a:t> 18 </a:t>
            </a:r>
            <a:r>
              <a:rPr lang="en-US" sz="3600" b="0" i="0" dirty="0" err="1" smtClean="0">
                <a:effectLst/>
                <a:latin typeface="Roboto"/>
              </a:rPr>
              <a:t>hàm</a:t>
            </a:r>
            <a:r>
              <a:rPr lang="en-US" sz="3600" b="0" i="0" dirty="0" smtClean="0">
                <a:effectLst/>
                <a:latin typeface="Roboto"/>
              </a:rPr>
              <a:t> </a:t>
            </a:r>
            <a:r>
              <a:rPr lang="en-US" sz="3600" b="0" i="0" dirty="0" err="1" smtClean="0">
                <a:effectLst/>
                <a:latin typeface="Roboto"/>
              </a:rPr>
              <a:t>xử</a:t>
            </a:r>
            <a:r>
              <a:rPr lang="en-US" sz="3600" b="0" i="0" dirty="0" smtClean="0">
                <a:effectLst/>
                <a:latin typeface="Roboto"/>
              </a:rPr>
              <a:t> </a:t>
            </a:r>
            <a:r>
              <a:rPr lang="en-US" sz="3600" b="0" i="0" dirty="0" err="1" smtClean="0">
                <a:effectLst/>
                <a:latin typeface="Roboto"/>
              </a:rPr>
              <a:t>lý</a:t>
            </a:r>
            <a:r>
              <a:rPr lang="en-US" sz="3600" b="0" i="0" dirty="0" smtClean="0">
                <a:effectLst/>
                <a:latin typeface="Roboto"/>
              </a:rPr>
              <a:t> </a:t>
            </a:r>
            <a:r>
              <a:rPr lang="en-US" sz="3600" b="0" i="0" dirty="0" err="1" smtClean="0">
                <a:effectLst/>
                <a:latin typeface="Roboto"/>
              </a:rPr>
              <a:t>chuỗi</a:t>
            </a:r>
            <a:endParaRPr lang="en-US" sz="3600" b="0" i="0" dirty="0">
              <a:effectLst/>
              <a:latin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08" y="1097188"/>
            <a:ext cx="4096322" cy="1562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4079" y="611742"/>
            <a:ext cx="361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Trim:gọt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trống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00" y="1004495"/>
            <a:ext cx="4086795" cy="154326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014613" y="14219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73" y="3166864"/>
            <a:ext cx="1619476" cy="156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159" y="2728519"/>
            <a:ext cx="40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Proper:Viết</a:t>
            </a:r>
            <a:r>
              <a:rPr lang="en-US" dirty="0" smtClean="0"/>
              <a:t> </a:t>
            </a:r>
            <a:r>
              <a:rPr lang="en-US" dirty="0" err="1" smtClean="0"/>
              <a:t>hoa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513" y="3166864"/>
            <a:ext cx="1629002" cy="1562318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323740" y="3757842"/>
            <a:ext cx="645582" cy="380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689" y="3200639"/>
            <a:ext cx="1590897" cy="14861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10689" y="2740479"/>
            <a:ext cx="40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Upper:Viết</a:t>
            </a:r>
            <a:r>
              <a:rPr lang="en-US" dirty="0" smtClean="0"/>
              <a:t> </a:t>
            </a:r>
            <a:r>
              <a:rPr lang="en-US" dirty="0" err="1" smtClean="0"/>
              <a:t>hoa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060" y="3211547"/>
            <a:ext cx="1829055" cy="150516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7588532" y="3647947"/>
            <a:ext cx="645582" cy="380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599" y="5153599"/>
            <a:ext cx="1609950" cy="15146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4305" y="4718264"/>
            <a:ext cx="40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lower:Viết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248" y="5087596"/>
            <a:ext cx="1581371" cy="155279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2339107" y="5758616"/>
            <a:ext cx="645582" cy="380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0689" y="5153599"/>
            <a:ext cx="1609950" cy="150516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7536059" y="5758615"/>
            <a:ext cx="645582" cy="380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0957" y="5203959"/>
            <a:ext cx="1657581" cy="155279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35989" y="4696548"/>
            <a:ext cx="40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Len: </a:t>
            </a:r>
            <a:r>
              <a:rPr lang="en-US" dirty="0" err="1" smtClean="0"/>
              <a:t>đếm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1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480"/>
            <a:ext cx="11745964" cy="3000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29" y="3998142"/>
            <a:ext cx="2495898" cy="638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91" y="5108267"/>
            <a:ext cx="9107171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03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79" y="851884"/>
            <a:ext cx="1162212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90568" y="91831"/>
            <a:ext cx="7947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Roboto"/>
              </a:rPr>
              <a:t>Bài</a:t>
            </a:r>
            <a:r>
              <a:rPr lang="en-US" sz="3600" dirty="0">
                <a:latin typeface="Roboto"/>
              </a:rPr>
              <a:t> 07 </a:t>
            </a:r>
            <a:r>
              <a:rPr lang="en-US" sz="3600" dirty="0" err="1">
                <a:latin typeface="Roboto"/>
              </a:rPr>
              <a:t>Hàm</a:t>
            </a:r>
            <a:r>
              <a:rPr lang="en-US" sz="3600" dirty="0">
                <a:latin typeface="Roboto"/>
              </a:rPr>
              <a:t> VLOOKUP </a:t>
            </a:r>
            <a:r>
              <a:rPr lang="en-US" sz="3600" dirty="0" err="1">
                <a:latin typeface="Roboto"/>
              </a:rPr>
              <a:t>và</a:t>
            </a:r>
            <a:r>
              <a:rPr lang="en-US" sz="3600" dirty="0">
                <a:latin typeface="Roboto"/>
              </a:rPr>
              <a:t> HLOOKUP</a:t>
            </a:r>
            <a:endParaRPr lang="en-US" sz="36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17" y="1068779"/>
            <a:ext cx="8554644" cy="866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26" y="2392567"/>
            <a:ext cx="7792537" cy="1876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03" y="4726146"/>
            <a:ext cx="533474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2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0"/>
            <a:ext cx="7954485" cy="5496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219099"/>
            <a:ext cx="4572001" cy="54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35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85" y="829130"/>
            <a:ext cx="994548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4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20346" y="161499"/>
            <a:ext cx="101569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Roboto"/>
              </a:rPr>
              <a:t>Bài</a:t>
            </a:r>
            <a:r>
              <a:rPr lang="en-US" sz="3600" dirty="0">
                <a:latin typeface="Roboto"/>
              </a:rPr>
              <a:t> 08 </a:t>
            </a:r>
            <a:r>
              <a:rPr lang="en-US" sz="3600" dirty="0" err="1">
                <a:latin typeface="Roboto"/>
              </a:rPr>
              <a:t>Hàm</a:t>
            </a:r>
            <a:r>
              <a:rPr lang="en-US" sz="3600" dirty="0">
                <a:latin typeface="Roboto"/>
              </a:rPr>
              <a:t> Index, Match, </a:t>
            </a:r>
            <a:r>
              <a:rPr lang="en-US" sz="3600" dirty="0" err="1">
                <a:latin typeface="Roboto"/>
              </a:rPr>
              <a:t>Sumproduct</a:t>
            </a:r>
            <a:r>
              <a:rPr lang="en-US" sz="3600" dirty="0">
                <a:latin typeface="Roboto"/>
              </a:rPr>
              <a:t>, </a:t>
            </a:r>
            <a:r>
              <a:rPr lang="en-US" sz="3600" dirty="0" err="1">
                <a:latin typeface="Roboto"/>
              </a:rPr>
              <a:t>thời</a:t>
            </a:r>
            <a:r>
              <a:rPr lang="en-US" sz="3600" dirty="0">
                <a:latin typeface="Roboto"/>
              </a:rPr>
              <a:t> </a:t>
            </a:r>
            <a:r>
              <a:rPr lang="en-US" sz="3600" dirty="0" err="1">
                <a:latin typeface="Roboto"/>
              </a:rPr>
              <a:t>gian</a:t>
            </a:r>
            <a:endParaRPr lang="en-US" sz="3600" b="0" i="0" dirty="0">
              <a:effectLst/>
              <a:latin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2557" y="807830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Roboto"/>
              </a:rPr>
              <a:t>Sumproduct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3" y="1454161"/>
            <a:ext cx="4324954" cy="4201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66" y="5655272"/>
            <a:ext cx="3353268" cy="590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118" y="1375122"/>
            <a:ext cx="5172797" cy="1066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118" y="2327755"/>
            <a:ext cx="5896798" cy="1295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569" y="3509020"/>
            <a:ext cx="7211431" cy="13908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128" y="4899864"/>
            <a:ext cx="661127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9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291" y="70054"/>
            <a:ext cx="358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HÀM THỜI GIAN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0" y="755077"/>
            <a:ext cx="2553056" cy="1895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3447" y="359864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Day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579" y="755077"/>
            <a:ext cx="1419423" cy="1857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2609" y="694964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23" y="986829"/>
            <a:ext cx="1781424" cy="1667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02" y="992200"/>
            <a:ext cx="3848637" cy="1619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94" y="3233328"/>
            <a:ext cx="1152686" cy="1629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3737" y="2826165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Month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3732" y="3233328"/>
            <a:ext cx="1848108" cy="1581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7921" y="3166644"/>
            <a:ext cx="990738" cy="16480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61401" y="279739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Year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187" y="3227614"/>
            <a:ext cx="2362530" cy="16194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78464" y="2797397"/>
            <a:ext cx="18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Eomonth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640" y="3230024"/>
            <a:ext cx="1781424" cy="15908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394" y="5228998"/>
            <a:ext cx="1914792" cy="16290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8156" y="5183946"/>
            <a:ext cx="380100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36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2" y="355851"/>
            <a:ext cx="2896004" cy="1600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36" y="355851"/>
            <a:ext cx="5439534" cy="1924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2" y="2558690"/>
            <a:ext cx="5515745" cy="1914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770" y="3001664"/>
            <a:ext cx="4734586" cy="1028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163" y="4558390"/>
            <a:ext cx="413442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52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8174" y="0"/>
            <a:ext cx="4301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 </a:t>
            </a:r>
            <a:r>
              <a:rPr lang="en-US" sz="3600" dirty="0" err="1">
                <a:latin typeface="Roboto"/>
              </a:rPr>
              <a:t>Hàm</a:t>
            </a:r>
            <a:r>
              <a:rPr lang="en-US" sz="3600" dirty="0">
                <a:latin typeface="Roboto"/>
              </a:rPr>
              <a:t> </a:t>
            </a:r>
            <a:r>
              <a:rPr lang="en-US" sz="3600" dirty="0" smtClean="0">
                <a:latin typeface="Roboto"/>
              </a:rPr>
              <a:t>Index &amp; Match</a:t>
            </a:r>
            <a:endParaRPr lang="en-US" sz="36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81" y="774936"/>
            <a:ext cx="3419952" cy="1381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95" y="903541"/>
            <a:ext cx="4753638" cy="1124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77" y="2164191"/>
            <a:ext cx="740195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57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5589" y="144082"/>
            <a:ext cx="8604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"/>
              </a:rPr>
              <a:t> </a:t>
            </a:r>
            <a:r>
              <a:rPr lang="en-US" sz="3600" dirty="0" err="1"/>
              <a:t>Bài</a:t>
            </a:r>
            <a:r>
              <a:rPr lang="en-US" sz="3600" dirty="0"/>
              <a:t> 09 </a:t>
            </a:r>
            <a:r>
              <a:rPr lang="en-US" sz="3600" dirty="0" err="1"/>
              <a:t>Kỹ</a:t>
            </a:r>
            <a:r>
              <a:rPr lang="en-US" sz="3600" dirty="0"/>
              <a:t> </a:t>
            </a:r>
            <a:r>
              <a:rPr lang="en-US" sz="3600" dirty="0" err="1"/>
              <a:t>năng</a:t>
            </a:r>
            <a:r>
              <a:rPr lang="en-US" sz="3600" dirty="0"/>
              <a:t> Sort, Filter </a:t>
            </a:r>
            <a:r>
              <a:rPr lang="en-US" sz="3600" dirty="0" err="1"/>
              <a:t>và</a:t>
            </a:r>
            <a:r>
              <a:rPr lang="en-US" sz="3600" dirty="0"/>
              <a:t> Advanced Filter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26843" y="936562"/>
            <a:ext cx="1436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Roboto"/>
              </a:rPr>
              <a:t>1.Filter</a:t>
            </a:r>
            <a:endParaRPr lang="en-US" sz="3200" b="0" i="0" dirty="0">
              <a:effectLst/>
              <a:latin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03" y="2099102"/>
            <a:ext cx="6325483" cy="3143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01" y="1456076"/>
            <a:ext cx="340090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4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4898" y="126665"/>
            <a:ext cx="16850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2. Sort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31" y="126665"/>
            <a:ext cx="638264" cy="962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28" y="0"/>
            <a:ext cx="6963747" cy="31436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6431" y="3401088"/>
            <a:ext cx="3498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3600" dirty="0" smtClean="0"/>
              <a:t>3.Advanced </a:t>
            </a:r>
            <a:r>
              <a:rPr lang="en-US" sz="3600" dirty="0"/>
              <a:t>Filter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571" y="3604233"/>
            <a:ext cx="914528" cy="381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98" y="4304818"/>
            <a:ext cx="2448267" cy="97168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0019756">
            <a:off x="3415942" y="42035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069" y="3600993"/>
            <a:ext cx="3105583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1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09005"/>
            <a:ext cx="41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CHIẾT SUẤT RA SHEET MỚI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58914"/>
            <a:ext cx="4791744" cy="3267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606" y="4416028"/>
            <a:ext cx="5190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Thực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 </a:t>
            </a:r>
            <a:r>
              <a:rPr lang="en-US" sz="2800" dirty="0" err="1" smtClean="0"/>
              <a:t>lại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 err="1" smtClean="0"/>
              <a:t>trên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5916506" y="475009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Roboto"/>
              </a:rPr>
              <a:t>Bài</a:t>
            </a:r>
            <a:r>
              <a:rPr lang="en-US" dirty="0">
                <a:latin typeface="Roboto"/>
              </a:rPr>
              <a:t> 10 </a:t>
            </a:r>
            <a:r>
              <a:rPr lang="en-US" dirty="0" err="1">
                <a:latin typeface="Roboto"/>
              </a:rPr>
              <a:t>Kỹ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năng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Định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dạng</a:t>
            </a:r>
            <a:r>
              <a:rPr lang="en-US" dirty="0">
                <a:latin typeface="Roboto"/>
              </a:rPr>
              <a:t> Cell (Format Cells)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24" y="1371069"/>
            <a:ext cx="4448796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75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2" y="110603"/>
            <a:ext cx="3315163" cy="314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2" y="424972"/>
            <a:ext cx="6249272" cy="241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344" y="110603"/>
            <a:ext cx="3934374" cy="3467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9" y="3149502"/>
            <a:ext cx="3715268" cy="266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9" y="4075187"/>
            <a:ext cx="5839640" cy="2191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346" y="6418881"/>
            <a:ext cx="2724530" cy="238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1399" y="3851065"/>
            <a:ext cx="3648584" cy="228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814" y="4075187"/>
            <a:ext cx="4753638" cy="2210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5911" y="6285295"/>
            <a:ext cx="4048690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92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" y="0"/>
            <a:ext cx="3705742" cy="266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7" y="266737"/>
            <a:ext cx="5268060" cy="3277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557" y="47631"/>
            <a:ext cx="3000794" cy="219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659" y="266737"/>
            <a:ext cx="6630325" cy="3305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081" y="3543794"/>
            <a:ext cx="1438476" cy="238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899" y="3500926"/>
            <a:ext cx="1571844" cy="5811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477751" y="3543794"/>
            <a:ext cx="514955" cy="336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609" y="4567799"/>
            <a:ext cx="3467584" cy="295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609" y="5096435"/>
            <a:ext cx="3705742" cy="933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9861" y="4310588"/>
            <a:ext cx="3505689" cy="257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61" y="5096435"/>
            <a:ext cx="407726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51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126" y="593376"/>
            <a:ext cx="6069874" cy="4763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1" y="714101"/>
            <a:ext cx="5512527" cy="4521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7744" y="5634447"/>
            <a:ext cx="6394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Copy data </a:t>
            </a:r>
            <a:r>
              <a:rPr lang="en-US" sz="2800" dirty="0" err="1" smtClean="0"/>
              <a:t>từ</a:t>
            </a:r>
            <a:r>
              <a:rPr lang="en-US" sz="2800" dirty="0" smtClean="0"/>
              <a:t> sheet </a:t>
            </a:r>
            <a:r>
              <a:rPr lang="en-US" sz="2800" dirty="0" err="1" smtClean="0"/>
              <a:t>này</a:t>
            </a:r>
            <a:r>
              <a:rPr lang="en-US" sz="2800" dirty="0" smtClean="0"/>
              <a:t> </a:t>
            </a:r>
            <a:r>
              <a:rPr lang="en-US" sz="2800" dirty="0" err="1" smtClean="0"/>
              <a:t>sau</a:t>
            </a:r>
            <a:r>
              <a:rPr lang="en-US" sz="2800" dirty="0" smtClean="0"/>
              <a:t> sheet </a:t>
            </a:r>
            <a:r>
              <a:rPr lang="en-US" sz="2800" dirty="0" err="1" smtClean="0"/>
              <a:t>khác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4660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0" y="0"/>
            <a:ext cx="3219899" cy="323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0" y="323895"/>
            <a:ext cx="5620534" cy="1057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0" y="1381318"/>
            <a:ext cx="5725324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982" y="47631"/>
            <a:ext cx="2305372" cy="228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982" y="323895"/>
            <a:ext cx="5001323" cy="1000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982" y="1289883"/>
            <a:ext cx="2650367" cy="1806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982" y="3468971"/>
            <a:ext cx="4019550" cy="1452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30" y="4921736"/>
            <a:ext cx="3229426" cy="285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30" y="5449202"/>
            <a:ext cx="2724530" cy="714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5293" y="5026526"/>
            <a:ext cx="2372056" cy="18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9175" y="5538167"/>
            <a:ext cx="3315163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1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" y="67880"/>
            <a:ext cx="2800741" cy="295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" y="363196"/>
            <a:ext cx="6001588" cy="2305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58" y="2963884"/>
            <a:ext cx="2019582" cy="238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58" y="3608869"/>
            <a:ext cx="6115904" cy="2200582"/>
          </a:xfrm>
          <a:prstGeom prst="rect">
            <a:avLst/>
          </a:prstGeom>
        </p:spPr>
      </p:pic>
      <p:pic>
        <p:nvPicPr>
          <p:cNvPr id="8" name="Picture 7" descr="color index numb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55" y="152128"/>
            <a:ext cx="4813300" cy="627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915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95984" y="109249"/>
            <a:ext cx="4938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Roboto"/>
              </a:rPr>
              <a:t>Bài</a:t>
            </a:r>
            <a:r>
              <a:rPr lang="en-US" sz="2800" dirty="0">
                <a:latin typeface="Roboto"/>
              </a:rPr>
              <a:t> 11 </a:t>
            </a:r>
            <a:r>
              <a:rPr lang="en-US" sz="2800" dirty="0" err="1">
                <a:latin typeface="Roboto"/>
              </a:rPr>
              <a:t>Định</a:t>
            </a:r>
            <a:r>
              <a:rPr lang="en-US" sz="2800" dirty="0">
                <a:latin typeface="Roboto"/>
              </a:rPr>
              <a:t> </a:t>
            </a:r>
            <a:r>
              <a:rPr lang="en-US" sz="2800" dirty="0" err="1">
                <a:latin typeface="Roboto"/>
              </a:rPr>
              <a:t>dạng</a:t>
            </a:r>
            <a:r>
              <a:rPr lang="en-US" sz="2800" dirty="0">
                <a:latin typeface="Roboto"/>
              </a:rPr>
              <a:t> </a:t>
            </a:r>
            <a:r>
              <a:rPr lang="en-US" sz="2800" dirty="0" err="1">
                <a:latin typeface="Roboto"/>
              </a:rPr>
              <a:t>có</a:t>
            </a:r>
            <a:r>
              <a:rPr lang="en-US" sz="2800" dirty="0">
                <a:latin typeface="Roboto"/>
              </a:rPr>
              <a:t> </a:t>
            </a:r>
            <a:r>
              <a:rPr lang="en-US" sz="2800" dirty="0" err="1">
                <a:latin typeface="Roboto"/>
              </a:rPr>
              <a:t>điều</a:t>
            </a:r>
            <a:r>
              <a:rPr lang="en-US" sz="2800" dirty="0">
                <a:latin typeface="Roboto"/>
              </a:rPr>
              <a:t> </a:t>
            </a:r>
            <a:r>
              <a:rPr lang="en-US" sz="2800" dirty="0" err="1">
                <a:latin typeface="Roboto"/>
              </a:rPr>
              <a:t>kiện</a:t>
            </a:r>
            <a:endParaRPr lang="en-US" sz="28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1" y="713812"/>
            <a:ext cx="1269743" cy="394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51" y="713812"/>
            <a:ext cx="5058481" cy="4963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97" y="632469"/>
            <a:ext cx="593490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39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29" y="959631"/>
            <a:ext cx="2810267" cy="4448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" y="1665025"/>
            <a:ext cx="2000529" cy="3505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52" y="1238305"/>
            <a:ext cx="7687748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6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32"/>
            <a:ext cx="6487430" cy="391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601" y="1048752"/>
            <a:ext cx="4572638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3" y="452845"/>
            <a:ext cx="8068801" cy="5134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654" y="919635"/>
            <a:ext cx="4324954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19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" y="557349"/>
            <a:ext cx="7449590" cy="4734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84" y="843139"/>
            <a:ext cx="417253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16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4" y="504788"/>
            <a:ext cx="5039428" cy="4420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77" y="504788"/>
            <a:ext cx="4353533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14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0" y="137663"/>
            <a:ext cx="6373114" cy="25244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2869" y="2869865"/>
            <a:ext cx="4493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 </a:t>
            </a:r>
            <a:r>
              <a:rPr lang="en-US" sz="3600" dirty="0" err="1">
                <a:latin typeface="Roboto"/>
              </a:rPr>
              <a:t>Bài</a:t>
            </a:r>
            <a:r>
              <a:rPr lang="en-US" sz="3600" dirty="0">
                <a:latin typeface="Roboto"/>
              </a:rPr>
              <a:t> 12 Paste special</a:t>
            </a:r>
            <a:r>
              <a:rPr lang="en-US" dirty="0">
                <a:latin typeface="Roboto"/>
              </a:rPr>
              <a:t> 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76" y="3721238"/>
            <a:ext cx="8973802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83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95" y="171903"/>
            <a:ext cx="5439534" cy="4420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51" y="4487616"/>
            <a:ext cx="815453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11" y="1039382"/>
            <a:ext cx="5611008" cy="4848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4" y="1082251"/>
            <a:ext cx="779143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84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25112" cy="2829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71" y="388705"/>
            <a:ext cx="2495898" cy="733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33" y="4037612"/>
            <a:ext cx="1057423" cy="1228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808" y="4467394"/>
            <a:ext cx="18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TẠO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055" y="2829320"/>
            <a:ext cx="563006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14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4" y="853440"/>
            <a:ext cx="769727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13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9" y="290632"/>
            <a:ext cx="9050013" cy="4134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04" y="4539051"/>
            <a:ext cx="936438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25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19" y="1001486"/>
            <a:ext cx="7259063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18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96" y="854337"/>
            <a:ext cx="880232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83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33" y="948352"/>
            <a:ext cx="9078592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7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04" y="944263"/>
            <a:ext cx="9612066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5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34" y="682863"/>
            <a:ext cx="930722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4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59887" y="161500"/>
            <a:ext cx="7160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Roboto"/>
              </a:rPr>
              <a:t>Bài</a:t>
            </a:r>
            <a:r>
              <a:rPr lang="en-US" sz="2800" dirty="0">
                <a:latin typeface="Roboto"/>
              </a:rPr>
              <a:t> 13 Flash fill, quick analysis, freeze pane</a:t>
            </a:r>
            <a:endParaRPr lang="en-US" sz="2800" b="0" i="0" dirty="0">
              <a:effectLst/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580" y="644302"/>
            <a:ext cx="5734850" cy="1771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2" y="2465790"/>
            <a:ext cx="11107700" cy="2857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165" y="4237687"/>
            <a:ext cx="6087325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13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08033" y="358171"/>
            <a:ext cx="26162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FLASH FILL TRONG EXCEL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018" y="1191646"/>
            <a:ext cx="454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TÁCH HỌ TÊN: DÒNG ĐẦU TIÊN GHI HỌ SAU ĐÓ BÔI ĐEN RỒI VAO DATA CHỌN FLASH FILL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97" y="314494"/>
            <a:ext cx="3267531" cy="235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633" y="292028"/>
            <a:ext cx="2229161" cy="2305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287" y="3497018"/>
            <a:ext cx="974543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8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424" y="104503"/>
            <a:ext cx="7011378" cy="3863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24" y="3689665"/>
            <a:ext cx="701137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2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50952" y="239877"/>
            <a:ext cx="5788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 err="1">
                <a:latin typeface="Roboto"/>
              </a:rPr>
              <a:t>Bài</a:t>
            </a:r>
            <a:r>
              <a:rPr lang="es-ES" sz="3200" dirty="0">
                <a:latin typeface="Roboto"/>
              </a:rPr>
              <a:t> 14 </a:t>
            </a:r>
            <a:r>
              <a:rPr lang="es-ES" sz="3200" dirty="0" err="1">
                <a:latin typeface="Roboto"/>
              </a:rPr>
              <a:t>Các</a:t>
            </a:r>
            <a:r>
              <a:rPr lang="es-ES" sz="3200" dirty="0">
                <a:latin typeface="Roboto"/>
              </a:rPr>
              <a:t> </a:t>
            </a:r>
            <a:r>
              <a:rPr lang="es-ES" sz="3200" dirty="0" err="1">
                <a:latin typeface="Roboto"/>
              </a:rPr>
              <a:t>thủ</a:t>
            </a:r>
            <a:r>
              <a:rPr lang="es-ES" sz="3200" dirty="0">
                <a:latin typeface="Roboto"/>
              </a:rPr>
              <a:t> </a:t>
            </a:r>
            <a:r>
              <a:rPr lang="es-ES" sz="3200" dirty="0" err="1">
                <a:latin typeface="Roboto"/>
              </a:rPr>
              <a:t>thuật</a:t>
            </a:r>
            <a:r>
              <a:rPr lang="es-ES" sz="3200" dirty="0">
                <a:latin typeface="Roboto"/>
              </a:rPr>
              <a:t> Excel hay</a:t>
            </a:r>
            <a:endParaRPr lang="es-ES" sz="32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79" y="1369044"/>
            <a:ext cx="3553321" cy="1933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06" y="1035622"/>
            <a:ext cx="4525006" cy="333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506" y="1433505"/>
            <a:ext cx="4686954" cy="2057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06" y="933788"/>
            <a:ext cx="4258269" cy="390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48" y="3493416"/>
            <a:ext cx="4096322" cy="285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79" y="4206101"/>
            <a:ext cx="5934903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0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6985" y="187625"/>
            <a:ext cx="71994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Roboto"/>
              </a:rPr>
              <a:t>Bài</a:t>
            </a:r>
            <a:r>
              <a:rPr lang="en-US" sz="3200" dirty="0">
                <a:latin typeface="Roboto"/>
              </a:rPr>
              <a:t> 15 </a:t>
            </a:r>
            <a:r>
              <a:rPr lang="en-US" sz="3200" dirty="0" err="1">
                <a:latin typeface="Roboto"/>
              </a:rPr>
              <a:t>Các</a:t>
            </a:r>
            <a:r>
              <a:rPr lang="en-US" sz="3200" dirty="0">
                <a:latin typeface="Roboto"/>
              </a:rPr>
              <a:t> </a:t>
            </a:r>
            <a:r>
              <a:rPr lang="en-US" sz="3200" dirty="0" err="1">
                <a:latin typeface="Roboto"/>
              </a:rPr>
              <a:t>thủ</a:t>
            </a:r>
            <a:r>
              <a:rPr lang="en-US" sz="3200" dirty="0">
                <a:latin typeface="Roboto"/>
              </a:rPr>
              <a:t> </a:t>
            </a:r>
            <a:r>
              <a:rPr lang="en-US" sz="3200" dirty="0" err="1">
                <a:latin typeface="Roboto"/>
              </a:rPr>
              <a:t>thuật</a:t>
            </a:r>
            <a:r>
              <a:rPr lang="en-US" sz="3200" dirty="0">
                <a:latin typeface="Roboto"/>
              </a:rPr>
              <a:t> Excel hay (2 of 4)</a:t>
            </a:r>
            <a:endParaRPr lang="en-US" sz="32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492" y="621627"/>
            <a:ext cx="5382376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6" y="1812418"/>
            <a:ext cx="5144218" cy="276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76" y="2246420"/>
            <a:ext cx="7173326" cy="2619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76" y="4842898"/>
            <a:ext cx="4220164" cy="362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18" y="5093745"/>
            <a:ext cx="5077534" cy="1286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539" y="1779076"/>
            <a:ext cx="3934374" cy="342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6249" y="2203234"/>
            <a:ext cx="4686954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06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3005" y="0"/>
            <a:ext cx="7263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 </a:t>
            </a:r>
            <a:r>
              <a:rPr lang="en-US" sz="3200" dirty="0" err="1">
                <a:latin typeface="Roboto"/>
              </a:rPr>
              <a:t>Bài</a:t>
            </a:r>
            <a:r>
              <a:rPr lang="en-US" sz="3200" dirty="0">
                <a:latin typeface="Roboto"/>
              </a:rPr>
              <a:t> 16 </a:t>
            </a:r>
            <a:r>
              <a:rPr lang="en-US" sz="3200" dirty="0" err="1">
                <a:latin typeface="Roboto"/>
              </a:rPr>
              <a:t>Các</a:t>
            </a:r>
            <a:r>
              <a:rPr lang="en-US" sz="3200" dirty="0">
                <a:latin typeface="Roboto"/>
              </a:rPr>
              <a:t> </a:t>
            </a:r>
            <a:r>
              <a:rPr lang="en-US" sz="3200" dirty="0" err="1">
                <a:latin typeface="Roboto"/>
              </a:rPr>
              <a:t>thủ</a:t>
            </a:r>
            <a:r>
              <a:rPr lang="en-US" sz="3200" dirty="0">
                <a:latin typeface="Roboto"/>
              </a:rPr>
              <a:t> </a:t>
            </a:r>
            <a:r>
              <a:rPr lang="en-US" sz="3200" dirty="0" err="1">
                <a:latin typeface="Roboto"/>
              </a:rPr>
              <a:t>thuật</a:t>
            </a:r>
            <a:r>
              <a:rPr lang="en-US" sz="3200" dirty="0">
                <a:latin typeface="Roboto"/>
              </a:rPr>
              <a:t> Excel hay (3 of 4)</a:t>
            </a:r>
            <a:endParaRPr lang="en-US" sz="3200" b="0" i="0" dirty="0">
              <a:effectLst/>
              <a:latin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8" y="719773"/>
            <a:ext cx="4505954" cy="924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61" y="1650174"/>
            <a:ext cx="328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KIỂU NHƯ GHI TẮT TỪ KHÓA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423" y="628206"/>
            <a:ext cx="3962953" cy="8287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94245" y="1546209"/>
            <a:ext cx="328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TỰ ĐỘNG CO GIÃN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8" y="2097957"/>
            <a:ext cx="6239746" cy="12098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1" y="2980784"/>
            <a:ext cx="5458587" cy="38772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160" y="2557119"/>
            <a:ext cx="548716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21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2219" y="0"/>
            <a:ext cx="76963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600" dirty="0">
                <a:latin typeface="Roboto"/>
              </a:rPr>
              <a:t>Bài 18 Hướng dẫn vẽ biểu đồ chi tiết</a:t>
            </a:r>
            <a:endParaRPr lang="vi-VN" sz="3600" b="0" i="0" dirty="0">
              <a:effectLst/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30" y="678267"/>
            <a:ext cx="7163800" cy="2219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930" y="2929838"/>
            <a:ext cx="6211167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12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3370" y="74414"/>
            <a:ext cx="6241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 </a:t>
            </a:r>
            <a:r>
              <a:rPr lang="en-US" sz="2800" dirty="0" err="1">
                <a:latin typeface="Roboto"/>
              </a:rPr>
              <a:t>Bài</a:t>
            </a:r>
            <a:r>
              <a:rPr lang="en-US" sz="2800" dirty="0">
                <a:latin typeface="Roboto"/>
              </a:rPr>
              <a:t> 19 </a:t>
            </a:r>
            <a:r>
              <a:rPr lang="en-US" sz="2800" dirty="0" err="1">
                <a:latin typeface="Roboto"/>
              </a:rPr>
              <a:t>Toàn</a:t>
            </a:r>
            <a:r>
              <a:rPr lang="en-US" sz="2800" dirty="0">
                <a:latin typeface="Roboto"/>
              </a:rPr>
              <a:t> </a:t>
            </a:r>
            <a:r>
              <a:rPr lang="en-US" sz="2800" dirty="0" err="1">
                <a:latin typeface="Roboto"/>
              </a:rPr>
              <a:t>bộ</a:t>
            </a:r>
            <a:r>
              <a:rPr lang="en-US" sz="2800" dirty="0">
                <a:latin typeface="Roboto"/>
              </a:rPr>
              <a:t> </a:t>
            </a:r>
            <a:r>
              <a:rPr lang="en-US" sz="2800" dirty="0" err="1">
                <a:latin typeface="Roboto"/>
              </a:rPr>
              <a:t>về</a:t>
            </a:r>
            <a:r>
              <a:rPr lang="en-US" sz="2800" dirty="0">
                <a:latin typeface="Roboto"/>
              </a:rPr>
              <a:t> in </a:t>
            </a:r>
            <a:r>
              <a:rPr lang="en-US" sz="2800" dirty="0" err="1">
                <a:latin typeface="Roboto"/>
              </a:rPr>
              <a:t>ấn</a:t>
            </a:r>
            <a:r>
              <a:rPr lang="en-US" sz="2800" dirty="0">
                <a:latin typeface="Roboto"/>
              </a:rPr>
              <a:t> (18 </a:t>
            </a:r>
            <a:r>
              <a:rPr lang="en-US" sz="2800" dirty="0" err="1">
                <a:latin typeface="Roboto"/>
              </a:rPr>
              <a:t>thủ</a:t>
            </a:r>
            <a:r>
              <a:rPr lang="en-US" sz="2800" dirty="0">
                <a:latin typeface="Roboto"/>
              </a:rPr>
              <a:t> </a:t>
            </a:r>
            <a:r>
              <a:rPr lang="en-US" sz="2800" dirty="0" err="1">
                <a:latin typeface="Roboto"/>
              </a:rPr>
              <a:t>thuật</a:t>
            </a:r>
            <a:r>
              <a:rPr lang="en-US" sz="2800" dirty="0">
                <a:latin typeface="Roboto"/>
              </a:rPr>
              <a:t>)</a:t>
            </a:r>
            <a:endParaRPr lang="en-US" sz="28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31" y="766391"/>
            <a:ext cx="462979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21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7888" y="0"/>
            <a:ext cx="5622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Roboto"/>
              </a:rPr>
              <a:t>Bài</a:t>
            </a:r>
            <a:r>
              <a:rPr lang="en-US" sz="3200" dirty="0">
                <a:latin typeface="Roboto"/>
              </a:rPr>
              <a:t> 20 Pivot Table </a:t>
            </a:r>
            <a:r>
              <a:rPr lang="en-US" sz="3200" dirty="0" err="1">
                <a:latin typeface="Roboto"/>
              </a:rPr>
              <a:t>trong</a:t>
            </a:r>
            <a:r>
              <a:rPr lang="en-US" sz="3200" dirty="0">
                <a:latin typeface="Roboto"/>
              </a:rPr>
              <a:t> Excel</a:t>
            </a:r>
            <a:endParaRPr lang="en-US" sz="32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88" y="660093"/>
            <a:ext cx="6458851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52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81028" y="0"/>
            <a:ext cx="81628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Roboto"/>
              </a:rPr>
              <a:t>Bài</a:t>
            </a:r>
            <a:r>
              <a:rPr lang="en-US" sz="3600" dirty="0">
                <a:latin typeface="Roboto"/>
              </a:rPr>
              <a:t> 21 </a:t>
            </a:r>
            <a:r>
              <a:rPr lang="en-US" sz="3600" dirty="0" err="1">
                <a:latin typeface="Roboto"/>
              </a:rPr>
              <a:t>Công</a:t>
            </a:r>
            <a:r>
              <a:rPr lang="en-US" sz="3600" dirty="0">
                <a:latin typeface="Roboto"/>
              </a:rPr>
              <a:t> </a:t>
            </a:r>
            <a:r>
              <a:rPr lang="en-US" sz="3600" dirty="0" err="1">
                <a:latin typeface="Roboto"/>
              </a:rPr>
              <a:t>thức</a:t>
            </a:r>
            <a:r>
              <a:rPr lang="en-US" sz="3600" dirty="0">
                <a:latin typeface="Roboto"/>
              </a:rPr>
              <a:t> </a:t>
            </a:r>
            <a:r>
              <a:rPr lang="en-US" sz="3600" dirty="0" err="1">
                <a:latin typeface="Roboto"/>
              </a:rPr>
              <a:t>mảng</a:t>
            </a:r>
            <a:r>
              <a:rPr lang="en-US" sz="3600" dirty="0">
                <a:latin typeface="Roboto"/>
              </a:rPr>
              <a:t> (10 </a:t>
            </a:r>
            <a:r>
              <a:rPr lang="en-US" sz="3600" dirty="0" err="1">
                <a:latin typeface="Roboto"/>
              </a:rPr>
              <a:t>ví</a:t>
            </a:r>
            <a:r>
              <a:rPr lang="en-US" sz="3600" dirty="0">
                <a:latin typeface="Roboto"/>
              </a:rPr>
              <a:t> </a:t>
            </a:r>
            <a:r>
              <a:rPr lang="en-US" sz="3600" dirty="0" err="1">
                <a:latin typeface="Roboto"/>
              </a:rPr>
              <a:t>dụ</a:t>
            </a:r>
            <a:r>
              <a:rPr lang="en-US" sz="3600" dirty="0">
                <a:latin typeface="Roboto"/>
              </a:rPr>
              <a:t> </a:t>
            </a:r>
            <a:r>
              <a:rPr lang="en-US" sz="3600" dirty="0" err="1">
                <a:latin typeface="Roboto"/>
              </a:rPr>
              <a:t>mẫu</a:t>
            </a:r>
            <a:r>
              <a:rPr lang="en-US" sz="3600" dirty="0">
                <a:latin typeface="Roboto"/>
              </a:rPr>
              <a:t>)</a:t>
            </a:r>
            <a:endParaRPr lang="en-US" sz="3600" b="0" i="0" dirty="0">
              <a:effectLst/>
              <a:latin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64" y="530883"/>
            <a:ext cx="5534797" cy="9716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536" y="1502569"/>
            <a:ext cx="7125694" cy="1324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536" y="2919097"/>
            <a:ext cx="651600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18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48" y="807319"/>
            <a:ext cx="7373379" cy="30007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7123" y="160988"/>
            <a:ext cx="10415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600" dirty="0">
                <a:latin typeface="Roboto"/>
              </a:rPr>
              <a:t>Bài 22 Hướng dẫn tạo Báo cáo động (Dashboard)</a:t>
            </a:r>
            <a:endParaRPr lang="vi-VN" sz="3600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49378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82" y="0"/>
            <a:ext cx="6916115" cy="68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26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6403" y="0"/>
            <a:ext cx="77219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 </a:t>
            </a:r>
            <a:r>
              <a:rPr lang="en-US" sz="4000" dirty="0" err="1">
                <a:latin typeface="Roboto"/>
              </a:rPr>
              <a:t>Bài</a:t>
            </a:r>
            <a:r>
              <a:rPr lang="en-US" sz="4000" dirty="0">
                <a:latin typeface="Roboto"/>
              </a:rPr>
              <a:t> 24 Record macro </a:t>
            </a:r>
            <a:r>
              <a:rPr lang="en-US" sz="4000" dirty="0" err="1">
                <a:latin typeface="Roboto"/>
              </a:rPr>
              <a:t>trong</a:t>
            </a:r>
            <a:r>
              <a:rPr lang="en-US" sz="4000" dirty="0">
                <a:latin typeface="Roboto"/>
              </a:rPr>
              <a:t> excel</a:t>
            </a:r>
            <a:endParaRPr lang="en-US" sz="4000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8864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54" y="626044"/>
            <a:ext cx="5058481" cy="4182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6846" y="4963886"/>
            <a:ext cx="383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Tô</a:t>
            </a:r>
            <a:r>
              <a:rPr lang="en-US" sz="3600" dirty="0" smtClean="0"/>
              <a:t> </a:t>
            </a:r>
            <a:r>
              <a:rPr lang="en-US" sz="3600" dirty="0" err="1" smtClean="0"/>
              <a:t>màu</a:t>
            </a:r>
            <a:r>
              <a:rPr lang="en-US" sz="3600" dirty="0" smtClean="0"/>
              <a:t> </a:t>
            </a:r>
            <a:r>
              <a:rPr lang="en-US" sz="3600" dirty="0" err="1" smtClean="0"/>
              <a:t>cho</a:t>
            </a:r>
            <a:r>
              <a:rPr lang="en-US" sz="3600" dirty="0" smtClean="0"/>
              <a:t> sheet</a:t>
            </a:r>
            <a:endParaRPr lang="en-US" sz="3600" dirty="0"/>
          </a:p>
        </p:txBody>
      </p:sp>
      <p:sp>
        <p:nvSpPr>
          <p:cNvPr id="6" name="Oval 5"/>
          <p:cNvSpPr/>
          <p:nvPr/>
        </p:nvSpPr>
        <p:spPr>
          <a:xfrm>
            <a:off x="7750628" y="1645920"/>
            <a:ext cx="3570513" cy="214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Tạo</a:t>
            </a:r>
            <a:r>
              <a:rPr lang="en-US" sz="3200" dirty="0" smtClean="0"/>
              <a:t> </a:t>
            </a:r>
            <a:r>
              <a:rPr lang="en-US" sz="3200" dirty="0" err="1" smtClean="0"/>
              <a:t>nhiều</a:t>
            </a:r>
            <a:r>
              <a:rPr lang="en-US" sz="3200" dirty="0" smtClean="0"/>
              <a:t> sheet </a:t>
            </a:r>
            <a:r>
              <a:rPr lang="en-US" sz="3200" dirty="0" err="1" smtClean="0"/>
              <a:t>để</a:t>
            </a:r>
            <a:r>
              <a:rPr lang="en-US" sz="3200" dirty="0" smtClean="0"/>
              <a:t> </a:t>
            </a:r>
            <a:r>
              <a:rPr lang="en-US" sz="3200" dirty="0" err="1" smtClean="0"/>
              <a:t>dễ</a:t>
            </a:r>
            <a:r>
              <a:rPr lang="en-US" sz="3200" dirty="0" smtClean="0"/>
              <a:t> </a:t>
            </a: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lí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290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972"/>
            <a:ext cx="7455707" cy="5468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72" y="515972"/>
            <a:ext cx="4737028" cy="3557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1292" y="4466482"/>
            <a:ext cx="53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Chèn</a:t>
            </a:r>
            <a:r>
              <a:rPr lang="en-US" sz="2400" dirty="0" smtClean="0"/>
              <a:t> </a:t>
            </a:r>
            <a:r>
              <a:rPr lang="en-US" sz="2400" dirty="0" err="1" smtClean="0"/>
              <a:t>thêm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cột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giữa</a:t>
            </a:r>
            <a:r>
              <a:rPr lang="en-US" sz="2400" dirty="0" smtClean="0"/>
              <a:t> </a:t>
            </a:r>
            <a:r>
              <a:rPr lang="en-US" sz="2400" dirty="0" err="1" smtClean="0"/>
              <a:t>hai</a:t>
            </a:r>
            <a:r>
              <a:rPr lang="en-US" sz="2400" dirty="0" smtClean="0"/>
              <a:t> </a:t>
            </a:r>
            <a:r>
              <a:rPr lang="en-US" sz="2400" dirty="0" err="1" smtClean="0"/>
              <a:t>cột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8856616" y="5042264"/>
            <a:ext cx="2238104" cy="1399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Giữ</a:t>
            </a:r>
            <a:r>
              <a:rPr lang="en-US" sz="2400" dirty="0" smtClean="0"/>
              <a:t> Ctrl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chọn</a:t>
            </a:r>
            <a:r>
              <a:rPr lang="en-US" sz="2400" dirty="0" smtClean="0"/>
              <a:t> </a:t>
            </a:r>
            <a:r>
              <a:rPr lang="en-US" sz="2400" dirty="0" err="1" smtClean="0"/>
              <a:t>nhiều</a:t>
            </a:r>
            <a:r>
              <a:rPr lang="en-US" sz="2400" dirty="0" smtClean="0"/>
              <a:t> </a:t>
            </a:r>
            <a:r>
              <a:rPr lang="en-US" sz="2400" dirty="0" err="1" smtClean="0"/>
              <a:t>cột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102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63" y="0"/>
            <a:ext cx="8583223" cy="3430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263" y="3352799"/>
            <a:ext cx="8583224" cy="37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330</Words>
  <Application>Microsoft Office PowerPoint</Application>
  <PresentationFormat>Widescreen</PresentationFormat>
  <Paragraphs>63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88</cp:revision>
  <dcterms:created xsi:type="dcterms:W3CDTF">2021-08-25T07:09:25Z</dcterms:created>
  <dcterms:modified xsi:type="dcterms:W3CDTF">2021-09-03T16:54:36Z</dcterms:modified>
</cp:coreProperties>
</file>